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373" r:id="rId3"/>
    <p:sldId id="388" r:id="rId4"/>
    <p:sldId id="374" r:id="rId5"/>
    <p:sldId id="351" r:id="rId6"/>
    <p:sldId id="361" r:id="rId7"/>
    <p:sldId id="562" r:id="rId8"/>
    <p:sldId id="346" r:id="rId9"/>
    <p:sldId id="347" r:id="rId10"/>
    <p:sldId id="383" r:id="rId11"/>
    <p:sldId id="382" r:id="rId12"/>
    <p:sldId id="342" r:id="rId13"/>
    <p:sldId id="343" r:id="rId14"/>
    <p:sldId id="344" r:id="rId15"/>
    <p:sldId id="367" r:id="rId16"/>
    <p:sldId id="375" r:id="rId17"/>
    <p:sldId id="348" r:id="rId18"/>
    <p:sldId id="368" r:id="rId19"/>
    <p:sldId id="350" r:id="rId20"/>
    <p:sldId id="349" r:id="rId21"/>
    <p:sldId id="364" r:id="rId22"/>
    <p:sldId id="365" r:id="rId23"/>
    <p:sldId id="356" r:id="rId24"/>
    <p:sldId id="357" r:id="rId25"/>
    <p:sldId id="353" r:id="rId26"/>
    <p:sldId id="354" r:id="rId27"/>
    <p:sldId id="358" r:id="rId28"/>
    <p:sldId id="359" r:id="rId29"/>
    <p:sldId id="369" r:id="rId30"/>
    <p:sldId id="370" r:id="rId31"/>
    <p:sldId id="360" r:id="rId32"/>
    <p:sldId id="371" r:id="rId33"/>
    <p:sldId id="377" r:id="rId34"/>
    <p:sldId id="386" r:id="rId35"/>
    <p:sldId id="362" r:id="rId36"/>
    <p:sldId id="352" r:id="rId37"/>
    <p:sldId id="378" r:id="rId38"/>
    <p:sldId id="379" r:id="rId39"/>
    <p:sldId id="372" r:id="rId40"/>
    <p:sldId id="380" r:id="rId41"/>
    <p:sldId id="387" r:id="rId42"/>
    <p:sldId id="563" r:id="rId43"/>
    <p:sldId id="366" r:id="rId44"/>
    <p:sldId id="561" r:id="rId45"/>
    <p:sldId id="385" r:id="rId46"/>
    <p:sldId id="363" r:id="rId47"/>
    <p:sldId id="38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BE"/>
    <a:srgbClr val="A6D2ED"/>
    <a:srgbClr val="74B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8"/>
    <p:restoredTop sz="92817"/>
  </p:normalViewPr>
  <p:slideViewPr>
    <p:cSldViewPr snapToGrid="0" snapToObjects="1">
      <p:cViewPr varScale="1">
        <p:scale>
          <a:sx n="109" d="100"/>
          <a:sy n="109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rhuang@uchicago.edu" TargetMode="External"/><Relationship Id="rId7" Type="http://schemas.openxmlformats.org/officeDocument/2006/relationships/image" Target="../media/image6.pn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http://uchicago.edu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ml.github.io/pml-book/book1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8" y="4233882"/>
            <a:ext cx="2051780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64BC1-325F-232E-F3B3-97CEC6FF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080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ED1A4-4809-288B-C1A1-E4A1EDC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224" y="1379310"/>
            <a:ext cx="3322320" cy="4351338"/>
          </a:xfrm>
        </p:spPr>
        <p:txBody>
          <a:bodyPr/>
          <a:lstStyle/>
          <a:p>
            <a:r>
              <a:rPr lang="en-US" dirty="0"/>
              <a:t>So-called NGS sequencing data: one of the data firehoses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8654-787A-F33F-C96B-A0C12A2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8A3-896D-BFE5-DAA8-F15A120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" y="211275"/>
            <a:ext cx="10928284" cy="66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473" y="-67652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myriad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myriad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25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Today: whirlwind overview</a:t>
            </a:r>
          </a:p>
          <a:p>
            <a:r>
              <a:rPr lang="en-US" dirty="0"/>
              <a:t>Thursday:  Bayesian estimation of continuous parameters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Grading:  70% homework, 30% group project</a:t>
            </a:r>
          </a:p>
          <a:p>
            <a:r>
              <a:rPr lang="en-US" dirty="0"/>
              <a:t>Lowest homework dropped, no questions asked.</a:t>
            </a:r>
          </a:p>
          <a:p>
            <a:r>
              <a:rPr lang="en-US" dirty="0"/>
              <a:t>Group project: ~7</a:t>
            </a:r>
            <a:r>
              <a:rPr lang="en-US" baseline="30000" dirty="0"/>
              <a:t>th</a:t>
            </a:r>
            <a:r>
              <a:rPr lang="en-US" dirty="0"/>
              <a:t> week.   Open-ended; choose a dataset and find something interesting if you can.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1085264" y="5449652"/>
            <a:ext cx="90047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(locating, collecting, preparing) </a:t>
            </a:r>
          </a:p>
          <a:p>
            <a:pPr algn="ctr"/>
            <a:r>
              <a:rPr lang="en-US" sz="2800" dirty="0"/>
              <a:t>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190257" cy="69951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5" y="68262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10145386" y="6308209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4367907" cy="2788383"/>
          </a:xfrm>
        </p:spPr>
        <p:txBody>
          <a:bodyPr>
            <a:normAutofit/>
          </a:bodyPr>
          <a:lstStyle/>
          <a:p>
            <a:r>
              <a:rPr lang="en-US" dirty="0"/>
              <a:t>But explaining my data perfectly does not confer utility.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AACF-FF84-55F6-712E-AF57D9204203}"/>
              </a:ext>
            </a:extLst>
          </p:cNvPr>
          <p:cNvSpPr txBox="1"/>
          <p:nvPr/>
        </p:nvSpPr>
        <p:spPr>
          <a:xfrm>
            <a:off x="2637692" y="659137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complexity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FA17EA-3C28-2B84-839C-F1129B0081F1}"/>
              </a:ext>
            </a:extLst>
          </p:cNvPr>
          <p:cNvCxnSpPr/>
          <p:nvPr/>
        </p:nvCxnSpPr>
        <p:spPr>
          <a:xfrm flipV="1">
            <a:off x="4716667" y="6776045"/>
            <a:ext cx="2610256" cy="1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8608BC-86EA-9C5B-B889-056A716E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19" y="-67632"/>
            <a:ext cx="8188036" cy="6993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10145386" y="6308209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4367907" cy="4910260"/>
          </a:xfrm>
        </p:spPr>
        <p:txBody>
          <a:bodyPr>
            <a:normAutofit/>
          </a:bodyPr>
          <a:lstStyle/>
          <a:p>
            <a:r>
              <a:rPr lang="en-US" dirty="0"/>
              <a:t>Models that can be perfect on the training data fail miserably on data that the model has not seen.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AACF-FF84-55F6-712E-AF57D9204203}"/>
              </a:ext>
            </a:extLst>
          </p:cNvPr>
          <p:cNvSpPr txBox="1"/>
          <p:nvPr/>
        </p:nvSpPr>
        <p:spPr>
          <a:xfrm>
            <a:off x="2637692" y="659137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complexity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FA17EA-3C28-2B84-839C-F1129B0081F1}"/>
              </a:ext>
            </a:extLst>
          </p:cNvPr>
          <p:cNvCxnSpPr/>
          <p:nvPr/>
        </p:nvCxnSpPr>
        <p:spPr>
          <a:xfrm flipV="1">
            <a:off x="4716667" y="6776045"/>
            <a:ext cx="2610256" cy="1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6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608712"/>
            <a:ext cx="11179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715532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What makes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Instructors:</a:t>
            </a:r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TA’s:</a:t>
            </a:r>
          </a:p>
          <a:p>
            <a:pPr marL="0" indent="0">
              <a:buNone/>
            </a:pPr>
            <a:r>
              <a:rPr lang="en-US" dirty="0"/>
              <a:t>Richard Huang &lt;</a:t>
            </a:r>
            <a:r>
              <a:rPr lang="en-US" dirty="0">
                <a:hlinkClick r:id="rId3"/>
              </a:rPr>
              <a:t>rrhuang@uchicago.edu</a:t>
            </a:r>
            <a:r>
              <a:rPr lang="en-US" dirty="0"/>
              <a:t>&gt;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TA2: Melissa Adrian &lt;@</a:t>
            </a:r>
            <a:r>
              <a:rPr lang="en-US" dirty="0">
                <a:hlinkClick r:id="rId4"/>
              </a:rPr>
              <a:t>uchicago.edu</a:t>
            </a:r>
            <a:r>
              <a:rPr lang="en-US" dirty="0"/>
              <a:t>&gt; PhD student in Statistics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5" t="10304" r="36071" b="33299"/>
          <a:stretch/>
        </p:blipFill>
        <p:spPr>
          <a:xfrm>
            <a:off x="10289268" y="229420"/>
            <a:ext cx="1779814" cy="221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1409C-16E5-B41B-5408-86F148E3E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13" y="4966657"/>
            <a:ext cx="1779814" cy="1891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98E94-62D0-1894-EBF0-0BF37734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12" y="2803688"/>
            <a:ext cx="1779813" cy="18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What is a good algorithm / model / procedure?</a:t>
            </a:r>
          </a:p>
          <a:p>
            <a:r>
              <a:rPr lang="en-US" dirty="0"/>
              <a:t>Accuracy on out-of-bag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a good algorithm / model / procedure?</a:t>
            </a:r>
          </a:p>
          <a:p>
            <a:r>
              <a:rPr lang="en-US" dirty="0"/>
              <a:t>Accuracy on out-of-bag data?</a:t>
            </a:r>
          </a:p>
          <a:p>
            <a:r>
              <a:rPr lang="en-US" dirty="0"/>
              <a:t>Desired properties:  train / retrain without great expense?</a:t>
            </a:r>
          </a:p>
          <a:p>
            <a:r>
              <a:rPr lang="en-US" dirty="0"/>
              <a:t>Desired properties:  return answers extremely quickly?</a:t>
            </a:r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1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A045-31C6-C10C-DBD4-21209898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advances come 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35F2-3960-4611-0289-CA5D73C95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past 10 years has seen remarkable advances in computational </a:t>
            </a:r>
            <a:r>
              <a:rPr lang="en-US" dirty="0" err="1"/>
              <a:t>decisionmaking</a:t>
            </a:r>
            <a:r>
              <a:rPr lang="en-US" dirty="0"/>
              <a:t>.  Where do these come from?</a:t>
            </a:r>
          </a:p>
          <a:p>
            <a:pPr lvl="1"/>
            <a:r>
              <a:rPr lang="en-US" dirty="0"/>
              <a:t>More data + more compute  (Moore’s law + AWS)</a:t>
            </a:r>
          </a:p>
          <a:p>
            <a:pPr lvl="1"/>
            <a:r>
              <a:rPr lang="en-US" dirty="0"/>
              <a:t>Better models: models that are well-adapted to the data can get better accuracy for the same amount of training data. (CNN, BERT)</a:t>
            </a:r>
          </a:p>
          <a:p>
            <a:pPr lvl="1"/>
            <a:r>
              <a:rPr lang="en-US" dirty="0"/>
              <a:t>New approaches (Generative Adversarial Networks; 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3788265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rgbClr val="A6D2ED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B1BE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DD52-5C8F-75FC-D23F-C91E70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5991-28CD-48B6-087D-D7D67CCE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 silhouetted person talked to a smartphone, against the OpenAI logo.">
            <a:extLst>
              <a:ext uri="{FF2B5EF4-FFF2-40B4-BE49-F238E27FC236}">
                <a16:creationId xmlns:a16="http://schemas.microsoft.com/office/drawing/2014/main" id="{DEEEABC6-35B1-0E1D-D410-FD9754AA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 estimation</a:t>
            </a:r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hacking,</a:t>
            </a:r>
          </a:p>
          <a:p>
            <a:pPr marL="0" indent="0">
              <a:buNone/>
            </a:pPr>
            <a:r>
              <a:rPr lang="en-US" dirty="0"/>
              <a:t>mostly with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ED04-A494-1A3D-C32C-2DE334F2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8735-C048-0E99-6F2C-4136E26A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3" y="179294"/>
            <a:ext cx="7254227" cy="248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E82B0-C7E9-D3D1-8420-78BA7876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" y="1690688"/>
            <a:ext cx="4083050" cy="5103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1A37A-B81F-FE9C-739E-E88D6FE9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2870200"/>
            <a:ext cx="4127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527933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800A-038D-7EB6-864E-197F47F1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profs tend to be generous with their IP…</a:t>
            </a:r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5373C787-2C0B-E84B-46DF-9ECC46EC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2004255"/>
            <a:ext cx="2974487" cy="3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BF8A7-9FFA-457A-7F21-1948459E2F97}"/>
              </a:ext>
            </a:extLst>
          </p:cNvPr>
          <p:cNvSpPr txBox="1"/>
          <p:nvPr/>
        </p:nvSpPr>
        <p:spPr>
          <a:xfrm>
            <a:off x="234461" y="5668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https://probml.github.io/pml-book/book1.html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4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12388</TotalTime>
  <Words>1350</Words>
  <Application>Microsoft Macintosh PowerPoint</Application>
  <PresentationFormat>Widescreen</PresentationFormat>
  <Paragraphs>230</Paragraphs>
  <Slides>47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Administrivia </vt:lpstr>
      <vt:lpstr>Who are we?</vt:lpstr>
      <vt:lpstr>Andriy Burkov                David MacKay</vt:lpstr>
      <vt:lpstr>PowerPoint Presentation</vt:lpstr>
      <vt:lpstr>CS profs tend to be generous with their IP…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steps</vt:lpstr>
      <vt:lpstr>There are myriad tasks</vt:lpstr>
      <vt:lpstr>There are myriad tasks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But explaining my data perfectly does not confer utility.</vt:lpstr>
      <vt:lpstr>Models that can be perfect on the training data fail miserably on data that the model has not seen.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What is good?</vt:lpstr>
      <vt:lpstr>Where do advances come form?</vt:lpstr>
      <vt:lpstr>The toolbox </vt:lpstr>
      <vt:lpstr>Fairy dust picture of optimization</vt:lpstr>
      <vt:lpstr>PowerPoint Presentation</vt:lpstr>
      <vt:lpstr>The Plan</vt:lpstr>
      <vt:lpstr>HW1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103</cp:revision>
  <cp:lastPrinted>2022-02-01T13:53:58Z</cp:lastPrinted>
  <dcterms:created xsi:type="dcterms:W3CDTF">2018-10-01T12:51:29Z</dcterms:created>
  <dcterms:modified xsi:type="dcterms:W3CDTF">2023-03-20T15:04:04Z</dcterms:modified>
</cp:coreProperties>
</file>